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r"/>
            <a:r>
              <a:rPr lang="ar-SA" b="1" u="sng" dirty="0" smtClean="0">
                <a:solidFill>
                  <a:srgbClr val="0000FF"/>
                </a:solidFill>
              </a:rPr>
              <a:t>العلاقات الاجتماعية في الفريق الرياضي</a:t>
            </a:r>
            <a:r>
              <a:rPr lang="en-US" dirty="0" smtClean="0"/>
              <a:t/>
            </a:r>
            <a:br>
              <a:rPr lang="en-US" dirty="0" smtClean="0"/>
            </a:br>
            <a:r>
              <a:rPr lang="ar-SA" dirty="0" smtClean="0"/>
              <a:t>      </a:t>
            </a:r>
            <a:r>
              <a:rPr lang="ar-SA" sz="4900" dirty="0" smtClean="0"/>
              <a:t>في الفرق الرياضية الجماعية مثل كرة القدم </a:t>
            </a:r>
            <a:r>
              <a:rPr lang="ar-SA" sz="4900" dirty="0" err="1" smtClean="0"/>
              <a:t>و</a:t>
            </a:r>
            <a:r>
              <a:rPr lang="ar-SA" sz="4900" dirty="0" smtClean="0"/>
              <a:t> كرة السلة </a:t>
            </a:r>
            <a:r>
              <a:rPr lang="ar-SA" sz="4900" dirty="0" err="1" smtClean="0"/>
              <a:t>و</a:t>
            </a:r>
            <a:r>
              <a:rPr lang="ar-SA" sz="4900" dirty="0" smtClean="0"/>
              <a:t> كرة اليد </a:t>
            </a:r>
            <a:r>
              <a:rPr lang="ar-SA" sz="4900" dirty="0" err="1" smtClean="0"/>
              <a:t>و</a:t>
            </a:r>
            <a:r>
              <a:rPr lang="ar-SA" sz="4900" dirty="0" smtClean="0"/>
              <a:t> الكرة الطائرة نلحظ أن تجمع أحسن اللاعبين معا قد </a:t>
            </a:r>
            <a:r>
              <a:rPr lang="ar-SA" sz="4900" dirty="0" err="1" smtClean="0"/>
              <a:t>لاينتج</a:t>
            </a:r>
            <a:r>
              <a:rPr lang="ar-SA" sz="4900" dirty="0" smtClean="0"/>
              <a:t> عنه أحسن أداء للفريق </a:t>
            </a:r>
            <a:r>
              <a:rPr lang="en-US" sz="4900" dirty="0" smtClean="0"/>
              <a:t/>
            </a:r>
            <a:br>
              <a:rPr lang="en-US" sz="4900" dirty="0" smtClean="0"/>
            </a:br>
            <a:r>
              <a:rPr lang="ar-SA" sz="4900" dirty="0" smtClean="0"/>
              <a:t>ولضمان الوصول إلى المزيد من فاعلية الفريق ينبغي اختيار اللاعبين الذين يستطيعون التفاعل معا بدرجة كبيرة ، وكثير ما نرى إن اللاعب يختار في الفريق على أساس امتيازه الفردي بغض النظر عن الحالة التي يستطيع </a:t>
            </a:r>
            <a:r>
              <a:rPr lang="ar-SA" sz="4900" dirty="0" err="1" smtClean="0"/>
              <a:t>بها</a:t>
            </a:r>
            <a:r>
              <a:rPr lang="ar-SA" sz="4900" dirty="0" smtClean="0"/>
              <a:t> التفاعل مع اللاعبين </a:t>
            </a:r>
            <a:r>
              <a:rPr lang="ar-SA" sz="4900" smtClean="0"/>
              <a:t>الآخرين.</a:t>
            </a:r>
            <a:endParaRPr lang="ar-SA" dirty="0"/>
          </a:p>
        </p:txBody>
      </p:sp>
    </p:spTree>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r"/>
            <a:r>
              <a:rPr lang="ar-IQ" sz="3400" dirty="0" smtClean="0"/>
              <a:t>    </a:t>
            </a:r>
            <a:r>
              <a:rPr lang="ar-SA" sz="3400" dirty="0" smtClean="0"/>
              <a:t>ومن الأهمية</a:t>
            </a:r>
            <a:r>
              <a:rPr lang="en-US" sz="3400" dirty="0" smtClean="0"/>
              <a:t> </a:t>
            </a:r>
            <a:r>
              <a:rPr lang="ar-SA" sz="3400" dirty="0" smtClean="0"/>
              <a:t>بمكان </a:t>
            </a:r>
            <a:r>
              <a:rPr lang="ar-SA" sz="3400" u="sng" dirty="0" smtClean="0">
                <a:solidFill>
                  <a:srgbClr val="FF0000"/>
                </a:solidFill>
              </a:rPr>
              <a:t>تقييم نوعية التفاعلات والعلاقات الاجتماعية بين اللاعبين في الفريق الواحد </a:t>
            </a:r>
            <a:r>
              <a:rPr lang="ar-SA" sz="3400" dirty="0" smtClean="0"/>
              <a:t>وهذا التقييم لا يأتي إلا من خلال </a:t>
            </a:r>
            <a:r>
              <a:rPr lang="ar-SA" sz="3400" u="sng" dirty="0" smtClean="0"/>
              <a:t>المدرب الناجح </a:t>
            </a:r>
            <a:r>
              <a:rPr lang="ar-SA" sz="3400" dirty="0" smtClean="0"/>
              <a:t>الذي بإمكانه أن يشعر بنوعية هذه التفاعلات </a:t>
            </a:r>
            <a:r>
              <a:rPr lang="ar-SA" sz="3400" dirty="0" err="1" smtClean="0"/>
              <a:t>و</a:t>
            </a:r>
            <a:r>
              <a:rPr lang="ar-SA" sz="3400" dirty="0" smtClean="0"/>
              <a:t> العلاقات سواء  في غضون </a:t>
            </a:r>
            <a:r>
              <a:rPr lang="ar-SA" sz="3400" u="sng" dirty="0" smtClean="0"/>
              <a:t>عمليات التدريب أو في المنافسات </a:t>
            </a:r>
            <a:r>
              <a:rPr lang="ar-SA" sz="3400" dirty="0" smtClean="0"/>
              <a:t>الرياضية ، كما توجد أيضا بعض الوسائل العلمية التي يمكن  بوساطتها قياس العلاقات والتفاعلات الاجتماعية بين اللاعبين أعضاء الفريق الرياضي الواحد ، ويعد  ألاختبار الوسيلة الشائعة لقياس العلاقات الاجتماعية في الفرق الرياضية وتسهم مثل هذه </a:t>
            </a:r>
            <a:r>
              <a:rPr lang="ar-SA" sz="3400" b="1" u="sng" dirty="0" smtClean="0"/>
              <a:t>الاختبارات </a:t>
            </a:r>
            <a:r>
              <a:rPr lang="ar-SA" sz="3400" b="1" u="sng" dirty="0" err="1" smtClean="0"/>
              <a:t>السوسيومترية</a:t>
            </a:r>
            <a:r>
              <a:rPr lang="ar-SA" sz="3400" b="1" u="sng" dirty="0" smtClean="0"/>
              <a:t> </a:t>
            </a:r>
            <a:r>
              <a:rPr lang="ar-SA" sz="3400" dirty="0" smtClean="0"/>
              <a:t>في التعرف على تركيب الفريق الرياضي وتوضيح أقسامه الداخلية ، إذ يمكن على سبيل المثال اكتشاف القادة والمنطوين والمعزولين والإتباع والأطراف المتنازعة أو المتنافسة على قيادة الفريق والتي يشتمل عليها الفريق والصراعات الداخلية بين إفراد الفريق </a:t>
            </a:r>
            <a:endParaRPr lang="ar-SA" sz="3400" dirty="0"/>
          </a:p>
        </p:txBody>
      </p:sp>
    </p:spTree>
  </p:cSld>
  <p:clrMapOvr>
    <a:masterClrMapping/>
  </p:clrMapOvr>
  <p:transition spd="slow">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3200" b="1" u="sng" dirty="0" smtClean="0">
                <a:solidFill>
                  <a:srgbClr val="C00000"/>
                </a:solidFill>
              </a:rPr>
              <a:t>النظرية </a:t>
            </a:r>
            <a:r>
              <a:rPr lang="ar-SA" sz="3200" b="1" u="sng" dirty="0" err="1" smtClean="0">
                <a:solidFill>
                  <a:srgbClr val="C00000"/>
                </a:solidFill>
              </a:rPr>
              <a:t>السوسيومترية</a:t>
            </a:r>
            <a:r>
              <a:rPr lang="ar-SA" sz="3200" b="1" u="sng" dirty="0" smtClean="0">
                <a:solidFill>
                  <a:srgbClr val="C00000"/>
                </a:solidFill>
              </a:rPr>
              <a:t> لـ(</a:t>
            </a:r>
            <a:r>
              <a:rPr lang="ar-SA" sz="3200" b="1" u="sng" dirty="0" err="1" smtClean="0">
                <a:solidFill>
                  <a:srgbClr val="C00000"/>
                </a:solidFill>
              </a:rPr>
              <a:t>مورينو</a:t>
            </a:r>
            <a:r>
              <a:rPr lang="ar-SA" sz="3200" b="1" u="sng" dirty="0" smtClean="0">
                <a:solidFill>
                  <a:srgbClr val="C00000"/>
                </a:solidFill>
              </a:rPr>
              <a:t>) في العلاقات الاجتماعية</a:t>
            </a:r>
            <a:r>
              <a:rPr lang="en-US" sz="3200" dirty="0" smtClean="0"/>
              <a:t/>
            </a:r>
            <a:br>
              <a:rPr lang="en-US" sz="3200" dirty="0" smtClean="0"/>
            </a:br>
            <a:r>
              <a:rPr lang="ar-SA" sz="3200" dirty="0" smtClean="0"/>
              <a:t>   تركب لفظ </a:t>
            </a:r>
            <a:r>
              <a:rPr lang="ar-SA" sz="3200" dirty="0" err="1" smtClean="0"/>
              <a:t>سوسيومترية</a:t>
            </a:r>
            <a:r>
              <a:rPr lang="en-US" sz="3200" dirty="0" smtClean="0"/>
              <a:t> (</a:t>
            </a:r>
            <a:r>
              <a:rPr lang="en-US" sz="3200" dirty="0" err="1" smtClean="0"/>
              <a:t>Sociorietry</a:t>
            </a:r>
            <a:r>
              <a:rPr lang="en-US" sz="3200" dirty="0" smtClean="0"/>
              <a:t>) </a:t>
            </a:r>
            <a:r>
              <a:rPr lang="ar-SA" sz="3200" dirty="0" smtClean="0"/>
              <a:t>من شقين احدهما لاتيني والآخر يوناني وهما</a:t>
            </a:r>
            <a:r>
              <a:rPr lang="en-US" sz="3200" dirty="0" smtClean="0"/>
              <a:t> (</a:t>
            </a:r>
            <a:r>
              <a:rPr lang="en-US" sz="3200" dirty="0" err="1" smtClean="0"/>
              <a:t>Metrum</a:t>
            </a:r>
            <a:r>
              <a:rPr lang="en-US" sz="3200" dirty="0" smtClean="0"/>
              <a:t> &amp; </a:t>
            </a:r>
            <a:r>
              <a:rPr lang="en-US" sz="3200" dirty="0" err="1" smtClean="0"/>
              <a:t>Socius</a:t>
            </a:r>
            <a:r>
              <a:rPr lang="en-US" sz="3200" dirty="0" smtClean="0"/>
              <a:t>) </a:t>
            </a:r>
            <a:r>
              <a:rPr lang="ar-SA" sz="3200" dirty="0" smtClean="0"/>
              <a:t>ويعني هذا اللفظ قياس العلاقات الاجتماعية </a:t>
            </a:r>
            <a:r>
              <a:rPr lang="ar-SA" sz="3200" dirty="0" err="1" smtClean="0"/>
              <a:t>او</a:t>
            </a:r>
            <a:r>
              <a:rPr lang="ar-SA" sz="3200" dirty="0" smtClean="0"/>
              <a:t> قياس العلاقات بين الأصدقاء.</a:t>
            </a:r>
            <a:r>
              <a:rPr lang="en-US" sz="3200" dirty="0" smtClean="0"/>
              <a:t/>
            </a:r>
            <a:br>
              <a:rPr lang="en-US" sz="3200" dirty="0" smtClean="0"/>
            </a:br>
            <a:r>
              <a:rPr lang="ar-SA" sz="3200" dirty="0" smtClean="0"/>
              <a:t>  ويرى </a:t>
            </a:r>
            <a:r>
              <a:rPr lang="ar-SA" sz="3200" dirty="0" err="1" smtClean="0"/>
              <a:t>مورينو</a:t>
            </a:r>
            <a:r>
              <a:rPr lang="ar-SA" sz="3200" dirty="0" smtClean="0"/>
              <a:t> مؤسس </a:t>
            </a:r>
            <a:r>
              <a:rPr lang="ar-SA" sz="3200" dirty="0" err="1" smtClean="0"/>
              <a:t>السوسيومترية</a:t>
            </a:r>
            <a:r>
              <a:rPr lang="ar-SA" sz="3200" dirty="0" smtClean="0"/>
              <a:t> أنها نظرية</a:t>
            </a:r>
            <a:r>
              <a:rPr lang="en-US" sz="3200" dirty="0" smtClean="0"/>
              <a:t> </a:t>
            </a:r>
            <a:r>
              <a:rPr lang="ar-SA" sz="3200" dirty="0" smtClean="0"/>
              <a:t>، وموضوع بحث وطريقة لجمع البيانات وتحليل النتائج، ويعتبر عاملاً مشتركاً في </a:t>
            </a:r>
            <a:r>
              <a:rPr lang="ar-SA" sz="3200" u="sng" dirty="0" smtClean="0"/>
              <a:t>كل العلوم الاجتماعية وتهدف </a:t>
            </a:r>
            <a:r>
              <a:rPr lang="ar-SA" sz="3200" u="sng" dirty="0" err="1" smtClean="0"/>
              <a:t>الى</a:t>
            </a:r>
            <a:r>
              <a:rPr lang="ar-SA" sz="3200" u="sng" dirty="0" smtClean="0"/>
              <a:t> الكشف عن </a:t>
            </a:r>
            <a:r>
              <a:rPr lang="ar-SA" sz="3200" u="sng" dirty="0" err="1" smtClean="0"/>
              <a:t>ديناميات</a:t>
            </a:r>
            <a:r>
              <a:rPr lang="ar-SA" sz="3200" u="sng" dirty="0" smtClean="0"/>
              <a:t> الجماعة </a:t>
            </a:r>
            <a:r>
              <a:rPr lang="ar-SA" sz="3200" dirty="0" smtClean="0"/>
              <a:t>مثل شبكة العلاقات بين الأشخاص من </a:t>
            </a:r>
            <a:r>
              <a:rPr lang="ar-SA" sz="3200" u="sng" dirty="0" smtClean="0"/>
              <a:t>تجاذب </a:t>
            </a:r>
            <a:r>
              <a:rPr lang="ar-SA" sz="3200" u="sng" dirty="0" err="1" smtClean="0"/>
              <a:t>او</a:t>
            </a:r>
            <a:r>
              <a:rPr lang="ar-SA" sz="3200" u="sng" dirty="0" smtClean="0"/>
              <a:t> تنافر وبناء الجماعة </a:t>
            </a:r>
            <a:r>
              <a:rPr lang="en-US" sz="3200" u="sng" dirty="0" smtClean="0"/>
              <a:t>.</a:t>
            </a:r>
            <a:br>
              <a:rPr lang="en-US" sz="3200" u="sng" dirty="0" smtClean="0"/>
            </a:br>
            <a:r>
              <a:rPr lang="en-US" sz="3200" u="sng" dirty="0" smtClean="0"/>
              <a:t/>
            </a:r>
            <a:br>
              <a:rPr lang="en-US" sz="3200" u="sng" dirty="0" smtClean="0"/>
            </a:br>
            <a:r>
              <a:rPr lang="en-US" sz="3200" dirty="0" smtClean="0"/>
              <a:t>    </a:t>
            </a:r>
            <a:r>
              <a:rPr lang="ar-SA" sz="3200" dirty="0" smtClean="0"/>
              <a:t>وتستند الأساليب </a:t>
            </a:r>
            <a:r>
              <a:rPr lang="ar-SA" sz="3200" dirty="0" err="1" smtClean="0"/>
              <a:t>السوسيومترية</a:t>
            </a:r>
            <a:r>
              <a:rPr lang="ar-SA" sz="3200" dirty="0" smtClean="0"/>
              <a:t> </a:t>
            </a:r>
            <a:r>
              <a:rPr lang="ar-SA" sz="3200" dirty="0" err="1" smtClean="0"/>
              <a:t>والسيكودراماتيكية</a:t>
            </a:r>
            <a:r>
              <a:rPr lang="ar-SA" sz="3200" dirty="0" smtClean="0"/>
              <a:t> </a:t>
            </a:r>
            <a:r>
              <a:rPr lang="ar-SA" sz="3200" dirty="0" err="1" smtClean="0"/>
              <a:t>الى</a:t>
            </a:r>
            <a:r>
              <a:rPr lang="ar-SA" sz="3200" dirty="0" smtClean="0"/>
              <a:t> نظرية </a:t>
            </a:r>
            <a:r>
              <a:rPr lang="ar-SA" sz="3200" dirty="0" err="1" smtClean="0"/>
              <a:t>مورينو</a:t>
            </a:r>
            <a:r>
              <a:rPr lang="ar-SA" sz="3200" dirty="0" smtClean="0"/>
              <a:t> في التلقائية والابتكار وفهم هذه النظرية ضروري </a:t>
            </a:r>
            <a:r>
              <a:rPr lang="ar-SA" sz="3200" u="sng" dirty="0" smtClean="0"/>
              <a:t>لكل باحث يريد الاستعانة بهذه الأساليب في دراسة العلاقات الاجتماعية </a:t>
            </a:r>
            <a:r>
              <a:rPr lang="ar-SA" sz="3200" u="sng" dirty="0" err="1" smtClean="0"/>
              <a:t>او</a:t>
            </a:r>
            <a:r>
              <a:rPr lang="ar-SA" sz="3200" u="sng" dirty="0" smtClean="0"/>
              <a:t> لأغراض تشخيصية وعلاجية .</a:t>
            </a:r>
            <a:r>
              <a:rPr lang="en-US" sz="3200" dirty="0" smtClean="0"/>
              <a:t/>
            </a:r>
            <a:br>
              <a:rPr lang="en-US" sz="3200" dirty="0" smtClean="0"/>
            </a:br>
            <a:endParaRPr lang="ar-SA" sz="3200" dirty="0"/>
          </a:p>
        </p:txBody>
      </p:sp>
    </p:spTree>
  </p:cSld>
  <p:clrMapOvr>
    <a:masterClrMapping/>
  </p:clrMapOvr>
  <p:transition spd="slow">
    <p:pull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r"/>
            <a:r>
              <a:rPr lang="ar-IQ" sz="3600" dirty="0" smtClean="0"/>
              <a:t>    </a:t>
            </a:r>
            <a:r>
              <a:rPr lang="ar-SA" sz="3600" dirty="0" smtClean="0">
                <a:solidFill>
                  <a:srgbClr val="00B050"/>
                </a:solidFill>
              </a:rPr>
              <a:t>والاختبار </a:t>
            </a:r>
            <a:r>
              <a:rPr lang="ar-SA" sz="3600" dirty="0" err="1" smtClean="0">
                <a:solidFill>
                  <a:srgbClr val="00B050"/>
                </a:solidFill>
              </a:rPr>
              <a:t>السوسيومتري</a:t>
            </a:r>
            <a:r>
              <a:rPr lang="ar-SA" sz="3600" dirty="0" smtClean="0">
                <a:solidFill>
                  <a:srgbClr val="00B050"/>
                </a:solidFill>
              </a:rPr>
              <a:t> </a:t>
            </a:r>
            <a:r>
              <a:rPr lang="ar-SA" sz="3600" dirty="0" smtClean="0"/>
              <a:t>في ابسط تعريف له </a:t>
            </a:r>
            <a:r>
              <a:rPr lang="ar-SA" sz="3600" b="1" u="sng" dirty="0" smtClean="0"/>
              <a:t>هو مجموعة من </a:t>
            </a:r>
            <a:r>
              <a:rPr lang="ar-SA" sz="3600" b="1" u="sng" dirty="0" err="1" smtClean="0"/>
              <a:t>الاسئلة</a:t>
            </a:r>
            <a:r>
              <a:rPr lang="ar-SA" sz="3600" b="1" u="sng" dirty="0" smtClean="0"/>
              <a:t> تستفهم المفحوص عن اختياره </a:t>
            </a:r>
            <a:r>
              <a:rPr lang="ar-SA" sz="3600" b="1" u="sng" dirty="0" err="1" smtClean="0"/>
              <a:t>او</a:t>
            </a:r>
            <a:r>
              <a:rPr lang="ar-SA" sz="3600" b="1" u="sng" dirty="0" smtClean="0"/>
              <a:t> رفضه لأعضاء الجماعة التي ينتمي </a:t>
            </a:r>
            <a:r>
              <a:rPr lang="ar-SA" sz="3600" b="1" u="sng" dirty="0" err="1" smtClean="0"/>
              <a:t>اليها</a:t>
            </a:r>
            <a:r>
              <a:rPr lang="ar-SA" sz="3600" b="1" u="sng" dirty="0" smtClean="0"/>
              <a:t> بالنسبة لمواقف اجتماعية محددة </a:t>
            </a:r>
            <a:r>
              <a:rPr lang="ar-SA" sz="3600" dirty="0" smtClean="0"/>
              <a:t>وبطبيعة الحال فان ذلك يتضمن بالضرورة ترتيب </a:t>
            </a:r>
            <a:r>
              <a:rPr lang="ar-SA" sz="3600" dirty="0" err="1" smtClean="0"/>
              <a:t>الاعضاء</a:t>
            </a:r>
            <a:r>
              <a:rPr lang="ar-SA" sz="3600" dirty="0" smtClean="0"/>
              <a:t> بحسب اختياره </a:t>
            </a:r>
            <a:r>
              <a:rPr lang="ar-SA" sz="3600" dirty="0" err="1" smtClean="0"/>
              <a:t>او</a:t>
            </a:r>
            <a:r>
              <a:rPr lang="ar-SA" sz="3600" dirty="0" smtClean="0"/>
              <a:t> رفض</a:t>
            </a:r>
            <a:r>
              <a:rPr lang="ar-IQ" sz="3600" dirty="0" smtClean="0"/>
              <a:t>ته </a:t>
            </a:r>
            <a:br>
              <a:rPr lang="ar-IQ" sz="3600" dirty="0" smtClean="0"/>
            </a:br>
            <a:r>
              <a:rPr lang="ar-IQ" sz="3600" dirty="0" smtClean="0"/>
              <a:t>   </a:t>
            </a:r>
            <a:r>
              <a:rPr lang="ar-SA" sz="3600" dirty="0" smtClean="0"/>
              <a:t>عليه يمكن تعريف </a:t>
            </a:r>
            <a:r>
              <a:rPr lang="ar-SA" sz="3600" b="1" u="sng" dirty="0" err="1" smtClean="0"/>
              <a:t>السوسيومترية</a:t>
            </a:r>
            <a:r>
              <a:rPr lang="ar-SA" sz="3600" b="1" u="sng" dirty="0" smtClean="0"/>
              <a:t> </a:t>
            </a:r>
            <a:r>
              <a:rPr lang="ar-SA" sz="3600" b="1" u="sng" dirty="0" err="1" smtClean="0"/>
              <a:t>او</a:t>
            </a:r>
            <a:r>
              <a:rPr lang="ar-SA" sz="3600" b="1" u="sng" dirty="0" smtClean="0"/>
              <a:t> القياس الاجتماعي </a:t>
            </a:r>
            <a:r>
              <a:rPr lang="ar-SA" sz="3600" dirty="0" smtClean="0"/>
              <a:t>بأنه اصطلاح يطلق على طريقة خاصة تتبع في قياس العلاقات الاجتماعية داخل جماعة محدودة خلال فترة زمنية معينة وتكشف هذه الطريقة عما يحدث داخل الجماعة من جذب وتنافر وانحلال وتماسك كما تكشف عن التنظيم غير الرسمي للجماعة وكذلك </a:t>
            </a:r>
            <a:r>
              <a:rPr lang="ar-SA" sz="3600" dirty="0" err="1" smtClean="0"/>
              <a:t>المكانات</a:t>
            </a:r>
            <a:r>
              <a:rPr lang="ar-SA" sz="3600" dirty="0" smtClean="0"/>
              <a:t> الاجتماعية </a:t>
            </a:r>
            <a:r>
              <a:rPr lang="ar-SA" sz="3600" dirty="0" err="1" smtClean="0"/>
              <a:t>للافراد</a:t>
            </a:r>
            <a:r>
              <a:rPr lang="ar-SA" sz="3600" dirty="0" smtClean="0"/>
              <a:t>. </a:t>
            </a:r>
            <a:endParaRPr lang="ar-SA" sz="3600" dirty="0"/>
          </a:p>
        </p:txBody>
      </p:sp>
    </p:spTree>
  </p:cSld>
  <p:clrMapOvr>
    <a:masterClrMapping/>
  </p:clrMapOvr>
  <p:transition spd="slow">
    <p:wheel spokes="8"/>
  </p:transition>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Words>
  <PresentationFormat>عرض على الشاشة (3:4)‏</PresentationFormat>
  <Paragraphs>4</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العلاقات الاجتماعية في الفريق الرياضي       في الفرق الرياضية الجماعية مثل كرة القدم و كرة السلة و كرة اليد و الكرة الطائرة نلحظ أن تجمع أحسن اللاعبين معا قد لاينتج عنه أحسن أداء للفريق  ولضمان الوصول إلى المزيد من فاعلية الفريق ينبغي اختيار اللاعبين الذين يستطيعون التفاعل معا بدرجة كبيرة ، وكثير ما نرى إن اللاعب يختار في الفريق على أساس امتيازه الفردي بغض النظر عن الحالة التي يستطيع بها التفاعل مع اللاعبين الآخرين.</vt:lpstr>
      <vt:lpstr>    ومن الأهمية بمكان تقييم نوعية التفاعلات والعلاقات الاجتماعية بين اللاعبين في الفريق الواحد وهذا التقييم لا يأتي إلا من خلال المدرب الناجح الذي بإمكانه أن يشعر بنوعية هذه التفاعلات و العلاقات سواء  في غضون عمليات التدريب أو في المنافسات الرياضية ، كما توجد أيضا بعض الوسائل العلمية التي يمكن  بوساطتها قياس العلاقات والتفاعلات الاجتماعية بين اللاعبين أعضاء الفريق الرياضي الواحد ، ويعد  ألاختبار الوسيلة الشائعة لقياس العلاقات الاجتماعية في الفرق الرياضية وتسهم مثل هذه الاختبارات السوسيومترية في التعرف على تركيب الفريق الرياضي وتوضيح أقسامه الداخلية ، إذ يمكن على سبيل المثال اكتشاف القادة والمنطوين والمعزولين والإتباع والأطراف المتنازعة أو المتنافسة على قيادة الفريق والتي يشتمل عليها الفريق والصراعات الداخلية بين إفراد الفريق </vt:lpstr>
      <vt:lpstr>النظرية السوسيومترية لـ(مورينو) في العلاقات الاجتماعية    تركب لفظ سوسيومترية (Sociorietry) من شقين احدهما لاتيني والآخر يوناني وهما (Metrum &amp; Socius) ويعني هذا اللفظ قياس العلاقات الاجتماعية او قياس العلاقات بين الأصدقاء.   ويرى مورينو مؤسس السوسيومترية أنها نظرية ، وموضوع بحث وطريقة لجمع البيانات وتحليل النتائج، ويعتبر عاملاً مشتركاً في كل العلوم الاجتماعية وتهدف الى الكشف عن ديناميات الجماعة مثل شبكة العلاقات بين الأشخاص من تجاذب او تنافر وبناء الجماعة .      وتستند الأساليب السوسيومترية والسيكودراماتيكية الى نظرية مورينو في التلقائية والابتكار وفهم هذه النظرية ضروري لكل باحث يريد الاستعانة بهذه الأساليب في دراسة العلاقات الاجتماعية او لأغراض تشخيصية وعلاجية . </vt:lpstr>
      <vt:lpstr>    والاختبار السوسيومتري في ابسط تعريف له هو مجموعة من الاسئلة تستفهم المفحوص عن اختياره او رفضه لأعضاء الجماعة التي ينتمي اليها بالنسبة لمواقف اجتماعية محددة وبطبيعة الحال فان ذلك يتضمن بالضرورة ترتيب الاعضاء بحسب اختياره او رفضته     عليه يمكن تعريف السوسيومترية او القياس الاجتماعي بأنه اصطلاح يطلق على طريقة خاصة تتبع في قياس العلاقات الاجتماعية داخل جماعة محدودة خلال فترة زمنية معينة وتكشف هذه الطريقة عما يحدث داخل الجماعة من جذب وتنافر وانحلال وتماسك كما تكشف عن التنظيم غير الرسمي للجماعة وكذلك المكانات الاجتماعية للافراد.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العلاقات الاجتماعية في الفريق الرياضي       في الفرق الرياضية الجماعية مثل كرة القدم و كرة السلة و كرة اليد و الكرة الطائرة نلحظ أن تجمع أحسن اللاعبين معا قد لاينتج عنه أحسن أداء للفريق  ولضمان الوصول إلى المزيد من فاعلية الفريق ينبغي اختيار اللاعبين الذين يستطيعون التفاعل معا بدرجة كبيرة ، وكثير ما نرى إن اللاعب يختار في الفريق على أساس امتيازه الفردي بغض النظر عن الحالة التي يستطيع بها التفاعل مع اللاعبين الآخرين.</dc:title>
  <dc:creator>HP</dc:creator>
  <cp:lastModifiedBy>DR.Ahmed Saker 2O14</cp:lastModifiedBy>
  <cp:revision>1</cp:revision>
  <dcterms:created xsi:type="dcterms:W3CDTF">2018-12-10T18:01:18Z</dcterms:created>
  <dcterms:modified xsi:type="dcterms:W3CDTF">2018-12-10T18:36:08Z</dcterms:modified>
</cp:coreProperties>
</file>